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2" r:id="rId13"/>
    <p:sldId id="273" r:id="rId14"/>
    <p:sldId id="274" r:id="rId15"/>
    <p:sldId id="270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0FA4C-BBC7-4473-A548-BE35D387ECC3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1A91B-3A04-4C3D-A110-E325E585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8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A91B-3A04-4C3D-A110-E325E58567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5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A91B-3A04-4C3D-A110-E325E5856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7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6D0A1-0B89-406C-88B6-B5D16002B298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FB3D-663E-4E06-A50E-983E5047AA6E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9F988-78E8-4CFE-B859-8EB7D873BCAE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C71E5-0137-444A-B51B-D70CB58D376C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3CC0A-B568-42EA-80BB-A297956F3E3D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BAB2-9253-4FE1-9647-CD3DF48FDF3A}" type="datetime1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821D1-4E2F-4D6D-8993-3105EF7901BA}" type="datetime1">
              <a:rPr lang="en-US" smtClean="0"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33CD-14D5-4FC4-B8E6-1DD1ABE7A3FC}" type="datetime1">
              <a:rPr lang="en-US" smtClean="0"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4EA4-102B-45D1-B42D-533F386C261C}" type="datetime1">
              <a:rPr lang="en-US" smtClean="0"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7DDC6-55AF-4918-9D2E-4765EFFAA218}" type="datetime1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5534-A447-4581-81C3-81072FCB87BB}" type="datetime1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527A8-4EAB-49AE-BF05-9F1FA923813C}" type="datetime1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dirty="0" smtClean="0"/>
              <a:t>FNAL beam test results </a:t>
            </a:r>
            <a:r>
              <a:rPr lang="en-US" dirty="0" smtClean="0"/>
              <a:t>update</a:t>
            </a:r>
            <a:br>
              <a:rPr lang="en-US" dirty="0" smtClean="0"/>
            </a:br>
            <a:r>
              <a:rPr lang="en-US" dirty="0" smtClean="0"/>
              <a:t>-- tracking for ref. detectors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13175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0</a:t>
            </a:r>
            <a:r>
              <a:rPr lang="en-US" dirty="0" smtClean="0"/>
              <a:t>2/10/2014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287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52875"/>
            <a:ext cx="4572000" cy="290512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Residual distributions @ angles:</a:t>
            </a:r>
            <a:br>
              <a:rPr lang="en-US" sz="2400" dirty="0" smtClean="0"/>
            </a:br>
            <a:r>
              <a:rPr lang="en-US" sz="2400" dirty="0" smtClean="0"/>
              <a:t>REF3: 4mrad; UVA3: -17.35mrad; REF1: -48.5mrad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1"/>
            <a:ext cx="4572000" cy="2886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6801"/>
            <a:ext cx="4572000" cy="28860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2875"/>
            <a:ext cx="4572000" cy="2905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=27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=43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=44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=40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10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7577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39831"/>
            <a:ext cx="4572000" cy="2731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4231"/>
            <a:ext cx="4572000" cy="2731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4231"/>
            <a:ext cx="4572000" cy="2731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831"/>
            <a:ext cx="4572000" cy="27312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52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=134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=77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=88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=91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Residual distributions @ angles:</a:t>
            </a:r>
            <a:br>
              <a:rPr lang="en-US" sz="2400" dirty="0" smtClean="0"/>
            </a:br>
            <a:r>
              <a:rPr lang="en-US" sz="2400" dirty="0" smtClean="0"/>
              <a:t>REF3: 4mrad; UVA3: -17.35mrad; REF1: -48.5mrad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Exclusive fitting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8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/>
              <a:pPr/>
              <a:t>11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105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39831"/>
            <a:ext cx="4571999" cy="2731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4231"/>
            <a:ext cx="4571999" cy="2731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4231"/>
            <a:ext cx="4571999" cy="2731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831"/>
            <a:ext cx="4571999" cy="27312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=99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=62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=73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=92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Residual distributions @ angles:</a:t>
            </a:r>
            <a:br>
              <a:rPr lang="en-US" sz="2400" dirty="0" smtClean="0"/>
            </a:br>
            <a:r>
              <a:rPr lang="en-US" sz="2400" dirty="0" smtClean="0"/>
              <a:t>REF3: 4mrad; UVA3: -17.35mrad; REF1: -48.5mrad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Exclusive fitting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8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/>
              <a:pPr/>
              <a:t>12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660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76600"/>
            <a:ext cx="4572000" cy="35813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Comparison of exclusive fitting and inclusive </a:t>
            </a:r>
            <a:r>
              <a:rPr lang="en-US" sz="2400" dirty="0" err="1" smtClean="0"/>
              <a:t>fiting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(unit in </a:t>
            </a:r>
            <a:r>
              <a:rPr lang="el-GR" sz="2400" dirty="0" smtClean="0"/>
              <a:t>μ</a:t>
            </a:r>
            <a:r>
              <a:rPr lang="en-US" sz="2400" dirty="0" smtClean="0"/>
              <a:t>m </a:t>
            </a:r>
            <a:r>
              <a:rPr lang="en-US" altLang="zh-CN" sz="2400" dirty="0" smtClean="0"/>
              <a:t>in the table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687383"/>
              </p:ext>
            </p:extLst>
          </p:nvPr>
        </p:nvGraphicFramePr>
        <p:xfrm>
          <a:off x="533403" y="914400"/>
          <a:ext cx="8153397" cy="22802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237067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exclu</a:t>
                      </a:r>
                      <a:r>
                        <a:rPr lang="en-US" sz="1600" u="none" strike="noStrike" dirty="0" smtClean="0">
                          <a:effectLst/>
                        </a:rPr>
                        <a:t>.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fittting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inclu</a:t>
                      </a:r>
                      <a:r>
                        <a:rPr lang="en-US" sz="1600" u="none" strike="noStrike" dirty="0" smtClean="0">
                          <a:effectLst/>
                        </a:rPr>
                        <a:t>. fitting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geo. Avg.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134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69.45502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1.378552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64.48256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1.243895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UVA3X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60.79474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1.508192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61.08191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1.449585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99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51.59651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1.095638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62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51.63332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1.183241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UVA3Y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rgbClr val="FF0000"/>
                          </a:solidFill>
                          <a:effectLst/>
                        </a:rPr>
                        <a:t>56.67451</a:t>
                      </a:r>
                      <a:endParaRPr lang="en-US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1.241881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70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REF1Y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60.663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1.095941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13</a:t>
            </a:fld>
            <a:endParaRPr lang="en-US" sz="1600" b="1" dirty="0"/>
          </a:p>
        </p:txBody>
      </p:sp>
      <p:pic>
        <p:nvPicPr>
          <p:cNvPr id="7" name="Picture 6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6600"/>
            <a:ext cx="4572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8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tracks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B6F15528-21DE-4FAA-801E-634DDDAF4B2B}" type="slidenum">
              <a:rPr lang="en-US" sz="1600" b="1"/>
              <a:pPr/>
              <a:t>14</a:t>
            </a:fld>
            <a:endParaRPr lang="en-US" sz="1600"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5741313"/>
            <a:ext cx="601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50 tracks @ same alignment/rotation parameters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7369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9144000" cy="4953000"/>
          </a:xfrm>
          <a:prstGeom prst="rect">
            <a:avLst/>
          </a:prstGeom>
        </p:spPr>
      </p:pic>
      <p:sp>
        <p:nvSpPr>
          <p:cNvPr id="8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dirty="0" smtClean="0"/>
              <a:t>A thought on resolution study for radial </a:t>
            </a:r>
            <a:br>
              <a:rPr lang="en-US" altLang="zh-CN" sz="3000" dirty="0" smtClean="0"/>
            </a:br>
            <a:r>
              <a:rPr lang="en-US" altLang="zh-CN" sz="3000" dirty="0" smtClean="0"/>
              <a:t>(straight &amp; zigzag) r/o detector—(r, phi)</a:t>
            </a:r>
            <a:endParaRPr lang="en-US" sz="3000" dirty="0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15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415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now have better understanding on the tracking.</a:t>
            </a:r>
          </a:p>
          <a:p>
            <a:r>
              <a:rPr lang="en-US" dirty="0" smtClean="0"/>
              <a:t>The fine alignment parameters for both mixed beam and proton beam data are figured out.</a:t>
            </a:r>
          </a:p>
          <a:p>
            <a:r>
              <a:rPr lang="en-US" dirty="0" smtClean="0"/>
              <a:t>The rotation between detectors affects resolution on ref. detectors, but the affect can be corrected. The rotation angles can be calculated and tracking can be done by iterating these angles.</a:t>
            </a:r>
          </a:p>
          <a:p>
            <a:r>
              <a:rPr lang="en-US" dirty="0" smtClean="0"/>
              <a:t>After we have these parameters, we can start working on resolution for probed detectors, need to work it out in (r, phi) plane…</a:t>
            </a:r>
            <a:endParaRPr lang="en-US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16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675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method - iteration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143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Alignment </a:t>
            </a:r>
            <a:r>
              <a:rPr lang="en-US" sz="2200" dirty="0" smtClean="0"/>
              <a:t>(shift)</a:t>
            </a:r>
          </a:p>
          <a:p>
            <a:r>
              <a:rPr lang="en-US" sz="2200" dirty="0" smtClean="0"/>
              <a:t>Start from cluster position distributions. The distributions in both X and Y from 120GeV proton data can be fitted by Gaussian function. The mean values (times a factor of 20%) are taken as next shift parameters. The distributions in X for mixed beam can’t be fitted, but the mean (average) values also work.</a:t>
            </a:r>
            <a:endParaRPr lang="en-US" sz="2200" dirty="0"/>
          </a:p>
        </p:txBody>
      </p:sp>
      <p:pic>
        <p:nvPicPr>
          <p:cNvPr id="1026" name="Picture 2" descr="E:\FNAL_Beam_Test\Tracking_3TB_proton_20140204\OriginalPositionDistribution\REF2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33" y="3200401"/>
            <a:ext cx="405054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FNAL_Beam_Test\Tracking_3TB_proton_20140204\OriginalPositionDistribution\REF2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3200401"/>
            <a:ext cx="4086225" cy="243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3829389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Position dist. For REF2 in X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Proton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3829389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Position dist. For REF2 in 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Proton data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765214"/>
              </p:ext>
            </p:extLst>
          </p:nvPr>
        </p:nvGraphicFramePr>
        <p:xfrm>
          <a:off x="245228" y="5638800"/>
          <a:ext cx="828917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19"/>
                <a:gridCol w="921019"/>
                <a:gridCol w="921019"/>
                <a:gridCol w="921019"/>
                <a:gridCol w="921019"/>
                <a:gridCol w="921019"/>
                <a:gridCol w="921019"/>
                <a:gridCol w="921019"/>
                <a:gridCol w="921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REF2Y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REF3X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REF3Y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UVA3X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UVA3Y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REF1X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REF1Y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32GeV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3.6876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-0.87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120GeV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1.018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6.289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-3.296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-1.418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14.95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-10.46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-1.443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34400" y="56388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Unit mm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2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004999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Tracking method – a problem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4" y="3629890"/>
            <a:ext cx="4378036" cy="3038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1447800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mixed beam data, when only shifting/aligning the detectors, the residual distributions give out two peaks.</a:t>
            </a:r>
          </a:p>
          <a:p>
            <a:r>
              <a:rPr lang="en-US" sz="2000" dirty="0" smtClean="0"/>
              <a:t>The double-peak could be cleared by selecting specified events for tracking. </a:t>
            </a:r>
            <a:r>
              <a:rPr lang="en-US" sz="2000" dirty="0" err="1" smtClean="0"/>
              <a:t>Eg</a:t>
            </a:r>
            <a:r>
              <a:rPr lang="en-US" sz="2000" dirty="0" smtClean="0"/>
              <a:t>., set a 2mm range cut in X for the first ref. detector when selecting events. </a:t>
            </a:r>
            <a:endParaRPr lang="en-US" sz="2000" dirty="0"/>
          </a:p>
        </p:txBody>
      </p:sp>
      <p:pic>
        <p:nvPicPr>
          <p:cNvPr id="7" name="Picture 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0" y="3657599"/>
            <a:ext cx="4572000" cy="301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Slide Number Placeholder 8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/>
              <a:pPr/>
              <a:t>3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9912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method - rotation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3716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Rotation</a:t>
            </a:r>
            <a:r>
              <a:rPr lang="en-US" sz="2200" dirty="0" smtClean="0"/>
              <a:t> of detectors.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520" y="1269723"/>
            <a:ext cx="3515915" cy="23439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91400" y="35168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 REF2 system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307985">
            <a:off x="7488874" y="2280428"/>
            <a:ext cx="1571641" cy="33855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</a:rPr>
              <a:t>In REF3 system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9364" y="3810000"/>
            <a:ext cx="37684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B0F0"/>
                </a:solidFill>
              </a:rPr>
              <a:t>sin(</a:t>
            </a:r>
            <a:r>
              <a:rPr lang="el-GR" sz="2200" dirty="0" smtClean="0">
                <a:solidFill>
                  <a:srgbClr val="00B0F0"/>
                </a:solidFill>
              </a:rPr>
              <a:t>α</a:t>
            </a:r>
            <a:r>
              <a:rPr lang="en-US" sz="2200" dirty="0" smtClean="0">
                <a:solidFill>
                  <a:srgbClr val="00B0F0"/>
                </a:solidFill>
              </a:rPr>
              <a:t>) = (</a:t>
            </a:r>
            <a:r>
              <a:rPr lang="en-US" sz="2200" dirty="0" err="1" smtClean="0">
                <a:solidFill>
                  <a:srgbClr val="00B0F0"/>
                </a:solidFill>
              </a:rPr>
              <a:t>x’y</a:t>
            </a:r>
            <a:r>
              <a:rPr lang="en-US" sz="2200" dirty="0" smtClean="0">
                <a:solidFill>
                  <a:srgbClr val="00B0F0"/>
                </a:solidFill>
              </a:rPr>
              <a:t> – </a:t>
            </a:r>
            <a:r>
              <a:rPr lang="en-US" sz="2200" dirty="0" err="1" smtClean="0">
                <a:solidFill>
                  <a:srgbClr val="00B0F0"/>
                </a:solidFill>
              </a:rPr>
              <a:t>xy</a:t>
            </a:r>
            <a:r>
              <a:rPr lang="en-US" sz="2200" dirty="0" smtClean="0">
                <a:solidFill>
                  <a:srgbClr val="00B0F0"/>
                </a:solidFill>
              </a:rPr>
              <a:t>’)/(x^2 + y^2)</a:t>
            </a:r>
            <a:endParaRPr lang="en-US" sz="2200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905000"/>
            <a:ext cx="4953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 only rotation in XY plane (around Z).</a:t>
            </a:r>
          </a:p>
          <a:p>
            <a:r>
              <a:rPr lang="en-US" dirty="0" smtClean="0"/>
              <a:t>Assume REF2 (the first ref. detector) is not rotated.</a:t>
            </a:r>
          </a:p>
          <a:p>
            <a:r>
              <a:rPr lang="en-US" dirty="0" smtClean="0"/>
              <a:t>If detectors are fully aligned, the two coordinate systems have same origin in XY plane.</a:t>
            </a:r>
          </a:p>
          <a:p>
            <a:endParaRPr lang="en-US" dirty="0" smtClean="0"/>
          </a:p>
          <a:p>
            <a:r>
              <a:rPr lang="en-US" dirty="0" smtClean="0"/>
              <a:t>So the rotation angle </a:t>
            </a:r>
            <a:r>
              <a:rPr lang="el-GR" dirty="0" smtClean="0"/>
              <a:t>α</a:t>
            </a:r>
            <a:r>
              <a:rPr lang="en-US" dirty="0" smtClean="0"/>
              <a:t> could be calculated. In the formula, (</a:t>
            </a:r>
            <a:r>
              <a:rPr lang="en-US" dirty="0" err="1" smtClean="0"/>
              <a:t>x,y</a:t>
            </a:r>
            <a:r>
              <a:rPr lang="en-US" dirty="0" smtClean="0"/>
              <a:t>) are from REF2, (</a:t>
            </a:r>
            <a:r>
              <a:rPr lang="en-US" dirty="0" err="1" smtClean="0"/>
              <a:t>x’,y</a:t>
            </a:r>
            <a:r>
              <a:rPr lang="en-US" dirty="0" smtClean="0"/>
              <a:t>’) from REF3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Angles from 120GeV proton data.</a:t>
            </a:r>
          </a:p>
          <a:p>
            <a:endParaRPr lang="en-US" dirty="0"/>
          </a:p>
          <a:p>
            <a:r>
              <a:rPr lang="en-US" dirty="0" smtClean="0"/>
              <a:t>Once the angles are known, the positions in REF3 can be corrected.</a:t>
            </a:r>
          </a:p>
        </p:txBody>
      </p:sp>
      <p:pic>
        <p:nvPicPr>
          <p:cNvPr id="2050" name="Picture 2" descr="E:\FNAL_Beam_Test\Tracking_3TB_proton_20140204\AlignmentOnly_noRotation_500Iteration\RotationAngle_REF3REF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1" y="4365578"/>
            <a:ext cx="3555490" cy="240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9800" y="4724400"/>
            <a:ext cx="1320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Angle dist. between REF3 and REF2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831643"/>
              </p:ext>
            </p:extLst>
          </p:nvPr>
        </p:nvGraphicFramePr>
        <p:xfrm>
          <a:off x="190500" y="4069080"/>
          <a:ext cx="43434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</a:tblGrid>
              <a:tr h="244705">
                <a:tc>
                  <a:txBody>
                    <a:bodyPr/>
                    <a:lstStyle/>
                    <a:p>
                      <a:r>
                        <a:rPr lang="en-US" dirty="0" smtClean="0"/>
                        <a:t>REF3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UVA3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REF1</a:t>
                      </a:r>
                      <a:endParaRPr lang="en-US" dirty="0"/>
                    </a:p>
                  </a:txBody>
                  <a:tcPr/>
                </a:tc>
              </a:tr>
              <a:tr h="24470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9.5mrad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-4.7mrad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-24.7mrad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Slide Number Placeholder 8"/>
          <p:cNvSpPr txBox="1">
            <a:spLocks/>
          </p:cNvSpPr>
          <p:nvPr/>
        </p:nvSpPr>
        <p:spPr>
          <a:xfrm>
            <a:off x="70104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/>
              <a:pPr/>
              <a:t>4</a:t>
            </a:fld>
            <a:endParaRPr lang="en-US" sz="1600" b="1" dirty="0"/>
          </a:p>
        </p:txBody>
      </p:sp>
      <p:sp>
        <p:nvSpPr>
          <p:cNvPr id="18" name="Slide Number Placeholder 8"/>
          <p:cNvSpPr txBox="1">
            <a:spLocks/>
          </p:cNvSpPr>
          <p:nvPr/>
        </p:nvSpPr>
        <p:spPr>
          <a:xfrm>
            <a:off x="70104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/>
              <a:pPr/>
              <a:t>4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8432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method – shift &amp; rotate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Finally, we combined both shift and rotation in the tracking, it was working!</a:t>
            </a:r>
          </a:p>
          <a:p>
            <a:endParaRPr lang="en-US" sz="2000" dirty="0" smtClean="0"/>
          </a:p>
          <a:p>
            <a:r>
              <a:rPr lang="en-US" sz="2000" dirty="0" smtClean="0"/>
              <a:t>The initial shift parameters for proton and mixed beam data must be respective; but the initial rotation parameters must use those from proton data! (Use the angles calculated from mixed beam data could not disappear the double-peak)</a:t>
            </a:r>
          </a:p>
          <a:p>
            <a:endParaRPr lang="en-US" sz="2000" dirty="0" smtClean="0"/>
          </a:p>
          <a:p>
            <a:r>
              <a:rPr lang="en-US" sz="2000" dirty="0" smtClean="0"/>
              <a:t>The only explanation could be that the mixed data could not be used to calculate rotations angles because of wider beam size .</a:t>
            </a:r>
            <a:endParaRPr lang="en-US" sz="2000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5</a:t>
            </a:fld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3840912"/>
            <a:ext cx="3686175" cy="3017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076" y="3840912"/>
            <a:ext cx="3577924" cy="3026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617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Mixed beam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9200" y="617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proton beam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5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</a:t>
            </a:r>
            <a:r>
              <a:rPr lang="en-US" altLang="zh-CN" dirty="0" smtClean="0"/>
              <a:t>zation of the rotation 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rotation angle for a single ref. detector can be optimized:</a:t>
            </a:r>
          </a:p>
          <a:p>
            <a:pPr marL="457200" indent="-457200">
              <a:buAutoNum type="arabicParenBoth"/>
            </a:pPr>
            <a:r>
              <a:rPr lang="en-US" sz="2000" dirty="0" smtClean="0"/>
              <a:t>fixing all other parameters: all shift parameters and the other two rotation angles.</a:t>
            </a:r>
          </a:p>
          <a:p>
            <a:r>
              <a:rPr lang="en-US" sz="2000" dirty="0" smtClean="0"/>
              <a:t>(2) Varying the tested angle in a small range near the calculated value.</a:t>
            </a:r>
          </a:p>
          <a:p>
            <a:r>
              <a:rPr lang="en-US" sz="2000" dirty="0" smtClean="0"/>
              <a:t>(3) For each angle, fit all the tracks, and take the mean value of the </a:t>
            </a:r>
            <a:r>
              <a:rPr lang="el-GR" sz="2000" dirty="0" smtClean="0"/>
              <a:t>χ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(4) We found that </a:t>
            </a:r>
            <a:r>
              <a:rPr lang="el-GR" sz="2000" dirty="0"/>
              <a:t>χ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curve </a:t>
            </a:r>
            <a:r>
              <a:rPr lang="en-US" sz="2000" dirty="0" err="1" smtClean="0"/>
              <a:t>vs</a:t>
            </a:r>
            <a:r>
              <a:rPr lang="en-US" sz="2000" dirty="0" smtClean="0"/>
              <a:t> the angle is parabolic, the vertex point gives the minimum angle.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54686"/>
            <a:ext cx="4533900" cy="3074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554686"/>
            <a:ext cx="4305300" cy="3074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0400" y="4876800"/>
            <a:ext cx="106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l-GR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of tracks in </a:t>
            </a:r>
            <a:r>
              <a:rPr lang="en-US" dirty="0" smtClean="0"/>
              <a:t>XZ</a:t>
            </a:r>
            <a:r>
              <a:rPr lang="en-US" dirty="0" smtClean="0">
                <a:solidFill>
                  <a:srgbClr val="FF0000"/>
                </a:solidFill>
              </a:rPr>
              <a:t> plane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REF3</a:t>
            </a:r>
            <a:r>
              <a:rPr lang="en-US" dirty="0" smtClean="0">
                <a:solidFill>
                  <a:srgbClr val="FF0000"/>
                </a:solidFill>
              </a:rPr>
              <a:t> angle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4876800"/>
            <a:ext cx="106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χ</a:t>
            </a:r>
            <a:r>
              <a:rPr lang="el-GR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of tracks in </a:t>
            </a:r>
            <a:r>
              <a:rPr lang="en-US" dirty="0" smtClean="0"/>
              <a:t>YZ</a:t>
            </a:r>
            <a:r>
              <a:rPr lang="en-US" dirty="0" smtClean="0">
                <a:solidFill>
                  <a:srgbClr val="FF0000"/>
                </a:solidFill>
              </a:rPr>
              <a:t> plane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REF3</a:t>
            </a:r>
            <a:r>
              <a:rPr lang="en-US" dirty="0" smtClean="0">
                <a:solidFill>
                  <a:srgbClr val="FF0000"/>
                </a:solidFill>
              </a:rPr>
              <a:t> angle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50" y="3886200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Avg. angle 4.85mrad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6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92724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4648200" cy="300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57200"/>
            <a:ext cx="4876800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2286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Rotation angle for UVA3-REF2: -17.35mrad (avg.)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" y="3733800"/>
            <a:ext cx="4438327" cy="3009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64" y="3733800"/>
            <a:ext cx="4606871" cy="3124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35052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Rotation angle for </a:t>
            </a:r>
            <a:r>
              <a:rPr lang="en-US" altLang="zh-CN" sz="2000" dirty="0" smtClean="0">
                <a:solidFill>
                  <a:srgbClr val="FF0000"/>
                </a:solidFill>
              </a:rPr>
              <a:t>REF1</a:t>
            </a:r>
            <a:r>
              <a:rPr lang="en-US" sz="2000" dirty="0" smtClean="0">
                <a:solidFill>
                  <a:srgbClr val="FF0000"/>
                </a:solidFill>
              </a:rPr>
              <a:t>-REF2: -48.5mrad (avg.)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7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07390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" y="457200"/>
            <a:ext cx="4438327" cy="300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64" y="457200"/>
            <a:ext cx="4606871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2286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Rotation angle for REF3-REF2: -3.9mrad (avg.)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39624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Again, fixed angle of UVA3-REF2=-17.35mrad, REF1-REF2=-48.5mrad, get the angle of REF3-REF2=3.9mrad (avg.). ~1mrad smaller than the previous one.</a:t>
            </a:r>
            <a:endParaRPr lang="en-US" dirty="0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8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6743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52875"/>
            <a:ext cx="4572000" cy="2905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Residual distributions @ angles:</a:t>
            </a:r>
            <a:br>
              <a:rPr lang="en-US" sz="2400" dirty="0" smtClean="0"/>
            </a:br>
            <a:r>
              <a:rPr lang="en-US" sz="2400" dirty="0" smtClean="0"/>
              <a:t>REF3: 4mrad; UVA3: -17.35mrad; REF1: -48.5mrad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3333CC"/>
                </a:solidFill>
              </a:rPr>
              <a:t>Thanks to Bob’s double-Gaussian fit function; from proton data</a:t>
            </a:r>
            <a:endParaRPr lang="en-US" sz="2400" dirty="0">
              <a:solidFill>
                <a:srgbClr val="3333C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1"/>
            <a:ext cx="4572000" cy="28860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6801"/>
            <a:ext cx="4572000" cy="2886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2875"/>
            <a:ext cx="4572000" cy="2905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=36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=54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=42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4431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=41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600" b="1" smtClean="0"/>
              <a:pPr/>
              <a:t>9</a:t>
            </a:fld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92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892</Words>
  <Application>Microsoft Office PowerPoint</Application>
  <PresentationFormat>On-screen Show (4:3)</PresentationFormat>
  <Paragraphs>201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FNAL beam test results update -- tracking for ref. detectors</vt:lpstr>
      <vt:lpstr>Tracking method - iteration</vt:lpstr>
      <vt:lpstr>Tracking method – a problem</vt:lpstr>
      <vt:lpstr>Tracking method - rotation</vt:lpstr>
      <vt:lpstr>Tracking method – shift &amp; rotate</vt:lpstr>
      <vt:lpstr>Optimization of the rotation angles</vt:lpstr>
      <vt:lpstr>PowerPoint Presentation</vt:lpstr>
      <vt:lpstr>PowerPoint Presentation</vt:lpstr>
      <vt:lpstr>Residual distributions @ angles: REF3: 4mrad; UVA3: -17.35mrad; REF1: -48.5mrad Thanks to Bob’s double-Gaussian fit function; from proton data</vt:lpstr>
      <vt:lpstr>Residual distributions @ angles: REF3: 4mrad; UVA3: -17.35mrad; REF1: -48.5mrad</vt:lpstr>
      <vt:lpstr>Residual distributions @ angles: REF3: 4mrad; UVA3: -17.35mrad; REF1: -48.5mrad Exclusive fitting</vt:lpstr>
      <vt:lpstr>Residual distributions @ angles: REF3: 4mrad; UVA3: -17.35mrad; REF1: -48.5mrad Exclusive fitting</vt:lpstr>
      <vt:lpstr>Comparison of exclusive fitting and inclusive fiting (unit in μm in the table)</vt:lpstr>
      <vt:lpstr>Some tracks</vt:lpstr>
      <vt:lpstr>A thought on resolution study for radial  (straight &amp; zigzag) r/o detector—(r, phi)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beam test results update</dc:title>
  <dc:creator>hepA</dc:creator>
  <cp:lastModifiedBy>hepA</cp:lastModifiedBy>
  <cp:revision>82</cp:revision>
  <dcterms:created xsi:type="dcterms:W3CDTF">2006-08-16T00:00:00Z</dcterms:created>
  <dcterms:modified xsi:type="dcterms:W3CDTF">2014-02-10T15:59:20Z</dcterms:modified>
</cp:coreProperties>
</file>